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4"/>
  </p:notesMasterIdLst>
  <p:handoutMasterIdLst>
    <p:handoutMasterId r:id="rId25"/>
  </p:handoutMasterIdLst>
  <p:sldIdLst>
    <p:sldId id="375" r:id="rId5"/>
    <p:sldId id="376" r:id="rId6"/>
    <p:sldId id="377" r:id="rId7"/>
    <p:sldId id="382" r:id="rId8"/>
    <p:sldId id="383" r:id="rId9"/>
    <p:sldId id="393" r:id="rId10"/>
    <p:sldId id="394" r:id="rId11"/>
    <p:sldId id="395" r:id="rId12"/>
    <p:sldId id="396" r:id="rId13"/>
    <p:sldId id="397" r:id="rId14"/>
    <p:sldId id="398" r:id="rId15"/>
    <p:sldId id="399" r:id="rId16"/>
    <p:sldId id="401" r:id="rId17"/>
    <p:sldId id="400" r:id="rId18"/>
    <p:sldId id="388" r:id="rId19"/>
    <p:sldId id="390" r:id="rId20"/>
    <p:sldId id="392" r:id="rId21"/>
    <p:sldId id="391" r:id="rId22"/>
    <p:sldId id="389" r:id="rId2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4" autoAdjust="0"/>
    <p:restoredTop sz="82967" autoAdjust="0"/>
  </p:normalViewPr>
  <p:slideViewPr>
    <p:cSldViewPr snapToGrid="0">
      <p:cViewPr varScale="1">
        <p:scale>
          <a:sx n="84" d="100"/>
          <a:sy n="84" d="100"/>
        </p:scale>
        <p:origin x="1144" y="176"/>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a:t>This slide is mandatory. Please do</a:t>
            </a:r>
            <a:r>
              <a:rPr lang="en-US" baseline="0"/>
              <a:t> not</a:t>
            </a:r>
            <a:r>
              <a:rPr lang="en-US"/>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856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4393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35032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84432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3367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6272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0532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a:t>This slide is mandatory. Please do</a:t>
            </a:r>
            <a:r>
              <a:rPr lang="en-US" baseline="0"/>
              <a:t> not</a:t>
            </a:r>
            <a:r>
              <a:rPr lang="en-US"/>
              <a:t> remove</a:t>
            </a:r>
            <a:r>
              <a:rPr lang="en-US" baseline="0"/>
              <a:t> and try to use it during Q&amp;A at the end of your session. Thank you!</a:t>
            </a:r>
            <a:endParaRPr lang="en-U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9287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a:t>This slide is mandatory. Please do</a:t>
            </a:r>
            <a:r>
              <a:rPr lang="en-US" baseline="0"/>
              <a:t> not</a:t>
            </a:r>
            <a:r>
              <a:rPr lang="en-US"/>
              <a:t> remove</a:t>
            </a:r>
            <a:r>
              <a:rPr lang="en-US" baseline="0"/>
              <a:t> and try to use it during Q&amp;A at the end of your session. Thank you!</a:t>
            </a:r>
            <a:endParaRPr lang="en-U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0368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6807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4874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48379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797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a:p>
        </p:txBody>
      </p:sp>
      <p:sp>
        <p:nvSpPr>
          <p:cNvPr id="5" name="Marcador de encabezado 4"/>
          <p:cNvSpPr>
            <a:spLocks noGrp="1"/>
          </p:cNvSpPr>
          <p:nvPr>
            <p:ph type="hdr" sz="quarter" idx="11"/>
          </p:nvPr>
        </p:nvSpPr>
        <p:spPr/>
        <p:txBody>
          <a:bodyPr/>
          <a:lstStyle/>
          <a:p>
            <a:r>
              <a:rPr lang="en-US"/>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13683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n-US" sz="2000" spc="-70" noProof="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a:latin typeface="+mj-lt"/>
              </a:rPr>
              <a:t>June 9</a:t>
            </a:r>
            <a:r>
              <a:rPr lang="en-US" sz="2000" b="0" baseline="30000" err="1">
                <a:latin typeface="+mj-lt"/>
              </a:rPr>
              <a:t>th</a:t>
            </a:r>
            <a:r>
              <a:rPr lang="en-US" sz="2000" b="0">
                <a:latin typeface="+mj-lt"/>
              </a:rPr>
              <a:t>, </a:t>
            </a:r>
            <a:r>
              <a:rPr lang="es-ES" sz="2000" b="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a:t>Speaker </a:t>
            </a:r>
            <a:r>
              <a:rPr lang="es-ES" err="1"/>
              <a:t>picture</a:t>
            </a:r>
            <a:endParaRPr lang="es-ES"/>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n-US" sz="2000" spc="-70" noProof="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a:t>Speaker </a:t>
            </a:r>
            <a:r>
              <a:rPr lang="es-ES" err="1"/>
              <a:t>picture</a:t>
            </a:r>
            <a:endParaRPr lang="es-ES"/>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n-US" sz="2000" spc="-70" noProof="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a:t>Speaker </a:t>
            </a:r>
            <a:r>
              <a:rPr lang="es-ES" err="1"/>
              <a:t>picture</a:t>
            </a:r>
            <a:endParaRPr lang="es-ES"/>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a:solidFill>
                  <a:srgbClr val="CCA202"/>
                </a:solidFill>
                <a:latin typeface="Segoe UI Light" panose="020B0502040204020203" pitchFamily="34" charset="0"/>
                <a:cs typeface="Segoe UI Light" panose="020B0502040204020203" pitchFamily="34" charset="0"/>
              </a:rPr>
              <a:t>Gold sponsors        ______________                </a:t>
            </a:r>
            <a:endParaRPr lang="en-US" sz="2800" u="sng">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a:solidFill>
                  <a:srgbClr val="EAB062"/>
                </a:solidFill>
                <a:latin typeface="Segoe UI Light" panose="020B0502040204020203" pitchFamily="34" charset="0"/>
                <a:cs typeface="Segoe UI Light" panose="020B0502040204020203" pitchFamily="34" charset="0"/>
              </a:rPr>
              <a:t>Bronze sponsors                               </a:t>
            </a:r>
            <a:endParaRPr lang="en-US" sz="2800" u="sng">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hyperlink" Target="https://docs.microsoft.com/en-us/microsoftteams/upgrade-and-coexistence-of-skypeforbusiness-and-teams#skype-for-business-with-teams-collaborationndashonly-m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hyperlink" Target="https://docs.microsoft.com/en-us/microsoftteams/upgrade-and-coexistence-of-skypeforbusiness-and-teams#skype-for-business-with-teams-collaborationndashonly-mo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67.jpg"/><Relationship Id="rId3" Type="http://schemas.openxmlformats.org/officeDocument/2006/relationships/image" Target="../media/image58.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61.png"/><Relationship Id="rId17" Type="http://schemas.openxmlformats.org/officeDocument/2006/relationships/image" Target="../media/image36.png"/><Relationship Id="rId25"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63.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60.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62.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64.jpg"/><Relationship Id="rId4" Type="http://schemas.openxmlformats.org/officeDocument/2006/relationships/image" Target="../media/image59.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65.jpeg"/></Relationships>
</file>

<file path=ppt/slides/_rels/slide17.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hyperlink" Target="http://www.ucenespano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microsoftteams/upgrade-and-coexistence-of-skypeforbusiness-and-teams#skype-for-business-with-teams-collaborationndashonly-mode"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hyperlink" Target="https://docs.microsoft.com/en-us/microsoftteams/upgrade-and-coexistence-of-skypeforbusiness-and-teams#skype-for-business-with-teams-collaborationndashonly-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Microsoft Teams </a:t>
            </a:r>
            <a:r>
              <a:rPr lang="es-ES_tradnl" dirty="0"/>
              <a:t>características</a:t>
            </a:r>
            <a:r>
              <a:rPr lang="en-US" dirty="0"/>
              <a:t> y </a:t>
            </a:r>
            <a:r>
              <a:rPr lang="en-US" dirty="0" err="1"/>
              <a:t>escenarios</a:t>
            </a:r>
            <a:r>
              <a:rPr lang="en-US" dirty="0"/>
              <a:t> de </a:t>
            </a:r>
            <a:r>
              <a:rPr lang="en-US" dirty="0" err="1"/>
              <a:t>migración</a:t>
            </a:r>
            <a:r>
              <a:rPr lang="en-US" dirty="0"/>
              <a:t>.</a:t>
            </a:r>
          </a:p>
        </p:txBody>
      </p:sp>
      <p:sp>
        <p:nvSpPr>
          <p:cNvPr id="3" name="Marcador de texto 2"/>
          <p:cNvSpPr>
            <a:spLocks noGrp="1"/>
          </p:cNvSpPr>
          <p:nvPr>
            <p:ph type="body" sz="quarter" idx="11"/>
          </p:nvPr>
        </p:nvSpPr>
        <p:spPr/>
        <p:txBody>
          <a:bodyPr/>
          <a:lstStyle/>
          <a:p>
            <a:r>
              <a:rPr lang="en-US" dirty="0"/>
              <a:t>Peter Frank Diaz R</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CLOUD</a:t>
            </a:r>
            <a:br>
              <a:rPr lang="es-ES_tradnl" dirty="0"/>
            </a:br>
            <a:endParaRPr lang="en-US" dirty="0"/>
          </a:p>
        </p:txBody>
      </p:sp>
      <p:pic>
        <p:nvPicPr>
          <p:cNvPr id="5" name="Imagen 4">
            <a:extLst>
              <a:ext uri="{FF2B5EF4-FFF2-40B4-BE49-F238E27FC236}">
                <a16:creationId xmlns:a16="http://schemas.microsoft.com/office/drawing/2014/main" id="{CE0C190C-A752-E848-B10D-9CCA78FA8F35}"/>
              </a:ext>
            </a:extLst>
          </p:cNvPr>
          <p:cNvPicPr>
            <a:picLocks noChangeAspect="1"/>
          </p:cNvPicPr>
          <p:nvPr/>
        </p:nvPicPr>
        <p:blipFill>
          <a:blip r:embed="rId3"/>
          <a:stretch>
            <a:fillRect/>
          </a:stretch>
        </p:blipFill>
        <p:spPr>
          <a:xfrm>
            <a:off x="3904737" y="3481777"/>
            <a:ext cx="3361038" cy="1286990"/>
          </a:xfrm>
          <a:prstGeom prst="rect">
            <a:avLst/>
          </a:prstGeom>
        </p:spPr>
      </p:pic>
      <p:pic>
        <p:nvPicPr>
          <p:cNvPr id="4" name="Imagen 3">
            <a:hlinkClick r:id="rId4"/>
            <a:extLst>
              <a:ext uri="{FF2B5EF4-FFF2-40B4-BE49-F238E27FC236}">
                <a16:creationId xmlns:a16="http://schemas.microsoft.com/office/drawing/2014/main" id="{CE5927C2-EF48-B043-9122-87F0FD4081CD}"/>
              </a:ext>
            </a:extLst>
          </p:cNvPr>
          <p:cNvPicPr>
            <a:picLocks noChangeAspect="1"/>
          </p:cNvPicPr>
          <p:nvPr/>
        </p:nvPicPr>
        <p:blipFill>
          <a:blip r:embed="rId5"/>
          <a:stretch>
            <a:fillRect/>
          </a:stretch>
        </p:blipFill>
        <p:spPr>
          <a:xfrm>
            <a:off x="3143765" y="1582288"/>
            <a:ext cx="5135261" cy="1208144"/>
          </a:xfrm>
          <a:prstGeom prst="rect">
            <a:avLst/>
          </a:prstGeom>
        </p:spPr>
      </p:pic>
    </p:spTree>
    <p:extLst>
      <p:ext uri="{BB962C8B-B14F-4D97-AF65-F5344CB8AC3E}">
        <p14:creationId xmlns:p14="http://schemas.microsoft.com/office/powerpoint/2010/main" val="128658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CLOUD</a:t>
            </a:r>
            <a:br>
              <a:rPr lang="es-ES_tradnl" dirty="0"/>
            </a:br>
            <a:endParaRPr lang="en-US" dirty="0"/>
          </a:p>
        </p:txBody>
      </p:sp>
      <p:pic>
        <p:nvPicPr>
          <p:cNvPr id="5" name="Imagen 4">
            <a:extLst>
              <a:ext uri="{FF2B5EF4-FFF2-40B4-BE49-F238E27FC236}">
                <a16:creationId xmlns:a16="http://schemas.microsoft.com/office/drawing/2014/main" id="{CE0C190C-A752-E848-B10D-9CCA78FA8F35}"/>
              </a:ext>
            </a:extLst>
          </p:cNvPr>
          <p:cNvPicPr>
            <a:picLocks noChangeAspect="1"/>
          </p:cNvPicPr>
          <p:nvPr/>
        </p:nvPicPr>
        <p:blipFill>
          <a:blip r:embed="rId3"/>
          <a:stretch>
            <a:fillRect/>
          </a:stretch>
        </p:blipFill>
        <p:spPr>
          <a:xfrm>
            <a:off x="4020065" y="4458903"/>
            <a:ext cx="3361038" cy="1286990"/>
          </a:xfrm>
          <a:prstGeom prst="rect">
            <a:avLst/>
          </a:prstGeom>
        </p:spPr>
      </p:pic>
      <p:pic>
        <p:nvPicPr>
          <p:cNvPr id="3" name="Imagen 2">
            <a:hlinkClick r:id="rId4"/>
            <a:extLst>
              <a:ext uri="{FF2B5EF4-FFF2-40B4-BE49-F238E27FC236}">
                <a16:creationId xmlns:a16="http://schemas.microsoft.com/office/drawing/2014/main" id="{3B9102A7-C0F4-084D-8264-D7097228560A}"/>
              </a:ext>
            </a:extLst>
          </p:cNvPr>
          <p:cNvPicPr>
            <a:picLocks noChangeAspect="1"/>
          </p:cNvPicPr>
          <p:nvPr/>
        </p:nvPicPr>
        <p:blipFill>
          <a:blip r:embed="rId5"/>
          <a:stretch>
            <a:fillRect/>
          </a:stretch>
        </p:blipFill>
        <p:spPr>
          <a:xfrm>
            <a:off x="3122484" y="1053844"/>
            <a:ext cx="5156200" cy="3035300"/>
          </a:xfrm>
          <a:prstGeom prst="rect">
            <a:avLst/>
          </a:prstGeom>
        </p:spPr>
      </p:pic>
    </p:spTree>
    <p:extLst>
      <p:ext uri="{BB962C8B-B14F-4D97-AF65-F5344CB8AC3E}">
        <p14:creationId xmlns:p14="http://schemas.microsoft.com/office/powerpoint/2010/main" val="786032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CLOUD ROADMAP</a:t>
            </a:r>
            <a:br>
              <a:rPr lang="es-ES_tradnl" dirty="0"/>
            </a:br>
            <a:endParaRPr lang="en-US" dirty="0"/>
          </a:p>
        </p:txBody>
      </p:sp>
      <p:pic>
        <p:nvPicPr>
          <p:cNvPr id="4" name="Imagen 3">
            <a:extLst>
              <a:ext uri="{FF2B5EF4-FFF2-40B4-BE49-F238E27FC236}">
                <a16:creationId xmlns:a16="http://schemas.microsoft.com/office/drawing/2014/main" id="{77D5827C-7956-1D45-9280-98706C606EED}"/>
              </a:ext>
            </a:extLst>
          </p:cNvPr>
          <p:cNvPicPr>
            <a:picLocks noChangeAspect="1"/>
          </p:cNvPicPr>
          <p:nvPr/>
        </p:nvPicPr>
        <p:blipFill>
          <a:blip r:embed="rId3"/>
          <a:stretch>
            <a:fillRect/>
          </a:stretch>
        </p:blipFill>
        <p:spPr>
          <a:xfrm>
            <a:off x="2215292" y="1144373"/>
            <a:ext cx="6706286" cy="3736546"/>
          </a:xfrm>
          <a:prstGeom prst="rect">
            <a:avLst/>
          </a:prstGeom>
        </p:spPr>
      </p:pic>
    </p:spTree>
    <p:extLst>
      <p:ext uri="{BB962C8B-B14F-4D97-AF65-F5344CB8AC3E}">
        <p14:creationId xmlns:p14="http://schemas.microsoft.com/office/powerpoint/2010/main" val="17261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024BA-D134-EB40-8173-07A191FE4FD1}"/>
              </a:ext>
            </a:extLst>
          </p:cNvPr>
          <p:cNvSpPr>
            <a:spLocks noGrp="1"/>
          </p:cNvSpPr>
          <p:nvPr>
            <p:ph type="title"/>
          </p:nvPr>
        </p:nvSpPr>
        <p:spPr/>
        <p:txBody>
          <a:bodyPr/>
          <a:lstStyle/>
          <a:p>
            <a:endParaRPr lang="es-ES_tradnl"/>
          </a:p>
        </p:txBody>
      </p:sp>
      <p:sp>
        <p:nvSpPr>
          <p:cNvPr id="3" name="Marcador de texto 2">
            <a:extLst>
              <a:ext uri="{FF2B5EF4-FFF2-40B4-BE49-F238E27FC236}">
                <a16:creationId xmlns:a16="http://schemas.microsoft.com/office/drawing/2014/main" id="{85B89EB0-926D-2145-A5F1-940B8D01FABE}"/>
              </a:ext>
            </a:extLst>
          </p:cNvPr>
          <p:cNvSpPr>
            <a:spLocks noGrp="1"/>
          </p:cNvSpPr>
          <p:nvPr>
            <p:ph type="body" sz="quarter" idx="10"/>
          </p:nvPr>
        </p:nvSpPr>
        <p:spPr/>
        <p:txBody>
          <a:bodyPr/>
          <a:lstStyle/>
          <a:p>
            <a:endParaRPr lang="es-ES_tradnl"/>
          </a:p>
        </p:txBody>
      </p:sp>
      <p:sp>
        <p:nvSpPr>
          <p:cNvPr id="4" name="Marcador de texto 3">
            <a:extLst>
              <a:ext uri="{FF2B5EF4-FFF2-40B4-BE49-F238E27FC236}">
                <a16:creationId xmlns:a16="http://schemas.microsoft.com/office/drawing/2014/main" id="{ED6B5DC5-B92D-3246-A6D5-178477D6B876}"/>
              </a:ext>
            </a:extLst>
          </p:cNvPr>
          <p:cNvSpPr>
            <a:spLocks noGrp="1"/>
          </p:cNvSpPr>
          <p:nvPr>
            <p:ph type="body" sz="quarter" idx="11"/>
          </p:nvPr>
        </p:nvSpPr>
        <p:spPr/>
        <p:txBody>
          <a:bodyPr/>
          <a:lstStyle/>
          <a:p>
            <a:endParaRPr lang="es-ES_tradnl"/>
          </a:p>
        </p:txBody>
      </p:sp>
    </p:spTree>
    <p:extLst>
      <p:ext uri="{BB962C8B-B14F-4D97-AF65-F5344CB8AC3E}">
        <p14:creationId xmlns:p14="http://schemas.microsoft.com/office/powerpoint/2010/main" val="193480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THANKS</a:t>
            </a:r>
            <a:br>
              <a:rPr lang="es-ES_tradnl" dirty="0"/>
            </a:br>
            <a:endParaRPr lang="en-US" dirty="0"/>
          </a:p>
        </p:txBody>
      </p:sp>
      <p:pic>
        <p:nvPicPr>
          <p:cNvPr id="3" name="Imagen 2">
            <a:extLst>
              <a:ext uri="{FF2B5EF4-FFF2-40B4-BE49-F238E27FC236}">
                <a16:creationId xmlns:a16="http://schemas.microsoft.com/office/drawing/2014/main" id="{D34B5EDF-A18C-B244-9252-BE2BCA1942FA}"/>
              </a:ext>
            </a:extLst>
          </p:cNvPr>
          <p:cNvPicPr>
            <a:picLocks noChangeAspect="1"/>
          </p:cNvPicPr>
          <p:nvPr/>
        </p:nvPicPr>
        <p:blipFill>
          <a:blip r:embed="rId3"/>
          <a:stretch>
            <a:fillRect/>
          </a:stretch>
        </p:blipFill>
        <p:spPr>
          <a:xfrm>
            <a:off x="1885091" y="976498"/>
            <a:ext cx="8529287" cy="4806463"/>
          </a:xfrm>
          <a:prstGeom prst="rect">
            <a:avLst/>
          </a:prstGeom>
        </p:spPr>
      </p:pic>
    </p:spTree>
    <p:extLst>
      <p:ext uri="{BB962C8B-B14F-4D97-AF65-F5344CB8AC3E}">
        <p14:creationId xmlns:p14="http://schemas.microsoft.com/office/powerpoint/2010/main" val="59854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a:t>Please, fill your SP &amp; Office 365 Saturday Madrid passport if you want to participate.</a:t>
            </a:r>
          </a:p>
          <a:p>
            <a:r>
              <a:rPr lang="en-US"/>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Please, fill your SP &amp; Office 365 Saturday Madrid passport if you want to participate.</a:t>
            </a:r>
          </a:p>
          <a:p>
            <a:r>
              <a:rPr lang="en-US"/>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Get a discount of $10 buying the book here: </a:t>
            </a:r>
            <a:r>
              <a:rPr lang="en-US">
                <a:hlinkClick r:id="rId3"/>
              </a:rPr>
              <a:t>https://gumroad.com/l/O365IT/spsspain</a:t>
            </a:r>
            <a:r>
              <a:rPr lang="en-US"/>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a:t>Please, fill your SP &amp; Office 365 Saturday Madrid passport if you want to participate.</a:t>
            </a:r>
          </a:p>
          <a:p>
            <a:r>
              <a:rPr lang="en-US"/>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Peter Frank Diaz R</a:t>
            </a:r>
          </a:p>
        </p:txBody>
      </p:sp>
      <p:sp>
        <p:nvSpPr>
          <p:cNvPr id="3" name="Marcador de texto 2"/>
          <p:cNvSpPr>
            <a:spLocks noGrp="1"/>
          </p:cNvSpPr>
          <p:nvPr>
            <p:ph type="body" sz="quarter" idx="12"/>
          </p:nvPr>
        </p:nvSpPr>
        <p:spPr/>
        <p:txBody>
          <a:bodyPr/>
          <a:lstStyle/>
          <a:p>
            <a:r>
              <a:rPr lang="en-US" dirty="0"/>
              <a:t>Regional Sales Manager</a:t>
            </a:r>
          </a:p>
        </p:txBody>
      </p:sp>
      <p:sp>
        <p:nvSpPr>
          <p:cNvPr id="4" name="Marcador de texto 3"/>
          <p:cNvSpPr>
            <a:spLocks noGrp="1"/>
          </p:cNvSpPr>
          <p:nvPr>
            <p:ph type="body" sz="quarter" idx="13"/>
          </p:nvPr>
        </p:nvSpPr>
        <p:spPr/>
        <p:txBody>
          <a:bodyPr/>
          <a:lstStyle/>
          <a:p>
            <a:r>
              <a:rPr lang="en-US" dirty="0"/>
              <a:t>Swivel Secure</a:t>
            </a:r>
          </a:p>
        </p:txBody>
      </p:sp>
      <p:sp>
        <p:nvSpPr>
          <p:cNvPr id="5" name="Marcador de texto 4"/>
          <p:cNvSpPr>
            <a:spLocks noGrp="1"/>
          </p:cNvSpPr>
          <p:nvPr>
            <p:ph type="body" sz="quarter" idx="14"/>
          </p:nvPr>
        </p:nvSpPr>
        <p:spPr/>
        <p:txBody>
          <a:bodyPr/>
          <a:lstStyle/>
          <a:p>
            <a:r>
              <a:rPr lang="en-US" dirty="0">
                <a:hlinkClick r:id="rId3"/>
              </a:rPr>
              <a:t>www.ucenespanol.com</a:t>
            </a:r>
            <a:r>
              <a:rPr lang="en-US" dirty="0"/>
              <a:t>	</a:t>
            </a:r>
          </a:p>
        </p:txBody>
      </p:sp>
      <p:sp>
        <p:nvSpPr>
          <p:cNvPr id="6" name="Marcador de texto 5"/>
          <p:cNvSpPr>
            <a:spLocks noGrp="1"/>
          </p:cNvSpPr>
          <p:nvPr>
            <p:ph type="body" sz="quarter" idx="15"/>
          </p:nvPr>
        </p:nvSpPr>
        <p:spPr/>
        <p:txBody>
          <a:bodyPr/>
          <a:lstStyle/>
          <a:p>
            <a:r>
              <a:rPr lang="en-US" dirty="0"/>
              <a:t>@peterdiaz33</a:t>
            </a:r>
          </a:p>
        </p:txBody>
      </p:sp>
      <p:pic>
        <p:nvPicPr>
          <p:cNvPr id="10" name="Marcador de posición de imagen 9">
            <a:extLst>
              <a:ext uri="{FF2B5EF4-FFF2-40B4-BE49-F238E27FC236}">
                <a16:creationId xmlns:a16="http://schemas.microsoft.com/office/drawing/2014/main" id="{9D5BDAE1-3BDB-684A-B9D8-2FC631FA31B9}"/>
              </a:ext>
            </a:extLst>
          </p:cNvPr>
          <p:cNvPicPr>
            <a:picLocks noGrp="1" noChangeAspect="1"/>
          </p:cNvPicPr>
          <p:nvPr>
            <p:ph type="pic" sz="quarter" idx="16"/>
          </p:nvPr>
        </p:nvPicPr>
        <p:blipFill>
          <a:blip r:embed="rId4"/>
          <a:srcRect t="74" b="74"/>
          <a:stretch>
            <a:fillRect/>
          </a:stretch>
        </p:blipFill>
        <p:spPr/>
      </p:pic>
      <p:sp>
        <p:nvSpPr>
          <p:cNvPr id="8" name="Marcador de texto 7"/>
          <p:cNvSpPr>
            <a:spLocks noGrp="1"/>
          </p:cNvSpPr>
          <p:nvPr>
            <p:ph type="body" sz="quarter" idx="17"/>
          </p:nvPr>
        </p:nvSpPr>
        <p:spPr/>
        <p:txBody>
          <a:bodyPr/>
          <a:lstStyle/>
          <a:p>
            <a:r>
              <a:rPr lang="en-US" dirty="0"/>
              <a:t>Security &amp; UC Senior Consultant </a:t>
            </a:r>
          </a:p>
        </p:txBody>
      </p:sp>
    </p:spTree>
    <p:extLst>
      <p:ext uri="{BB962C8B-B14F-4D97-AF65-F5344CB8AC3E}">
        <p14:creationId xmlns:p14="http://schemas.microsoft.com/office/powerpoint/2010/main" val="204280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Microsoft  Teams</a:t>
            </a:r>
          </a:p>
        </p:txBody>
      </p:sp>
      <p:sp>
        <p:nvSpPr>
          <p:cNvPr id="3" name="Marcador de texto 2"/>
          <p:cNvSpPr>
            <a:spLocks noGrp="1"/>
          </p:cNvSpPr>
          <p:nvPr>
            <p:ph type="body" sz="quarter" idx="12"/>
          </p:nvPr>
        </p:nvSpPr>
        <p:spPr/>
        <p:txBody>
          <a:bodyPr/>
          <a:lstStyle/>
          <a:p>
            <a:r>
              <a:rPr lang="es-ES_tradnl" dirty="0"/>
              <a:t>Características</a:t>
            </a:r>
            <a:r>
              <a:rPr lang="en-US" dirty="0"/>
              <a:t> y </a:t>
            </a:r>
            <a:r>
              <a:rPr lang="en-US" dirty="0" err="1"/>
              <a:t>escenarios</a:t>
            </a:r>
            <a:r>
              <a:rPr lang="en-US" dirty="0"/>
              <a:t> de </a:t>
            </a:r>
            <a:r>
              <a:rPr lang="en-US" dirty="0" err="1"/>
              <a:t>migración</a:t>
            </a:r>
            <a:endParaRPr lang="en-US" dirty="0"/>
          </a:p>
        </p:txBody>
      </p:sp>
    </p:spTree>
    <p:extLst>
      <p:ext uri="{BB962C8B-B14F-4D97-AF65-F5344CB8AC3E}">
        <p14:creationId xmlns:p14="http://schemas.microsoft.com/office/powerpoint/2010/main" val="375744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Agenda</a:t>
            </a:r>
          </a:p>
        </p:txBody>
      </p:sp>
      <p:sp>
        <p:nvSpPr>
          <p:cNvPr id="3" name="Marcador de texto 2"/>
          <p:cNvSpPr>
            <a:spLocks noGrp="1"/>
          </p:cNvSpPr>
          <p:nvPr>
            <p:ph type="body" sz="quarter" idx="10"/>
          </p:nvPr>
        </p:nvSpPr>
        <p:spPr>
          <a:xfrm>
            <a:off x="471408" y="1855582"/>
            <a:ext cx="11354007" cy="2332049"/>
          </a:xfrm>
        </p:spPr>
        <p:txBody>
          <a:bodyPr/>
          <a:lstStyle/>
          <a:p>
            <a:r>
              <a:rPr lang="es-ES_tradnl" dirty="0"/>
              <a:t>Escenarios de migración ONPREM</a:t>
            </a:r>
          </a:p>
          <a:p>
            <a:r>
              <a:rPr lang="es-ES_tradnl" dirty="0"/>
              <a:t>Escenarios de migración CLOUD</a:t>
            </a:r>
          </a:p>
          <a:p>
            <a:r>
              <a:rPr lang="es-ES_tradnl" dirty="0"/>
              <a:t>CLOUD ROADMAP</a:t>
            </a:r>
          </a:p>
          <a:p>
            <a:r>
              <a:rPr lang="es-ES_tradnl" dirty="0"/>
              <a:t>Preguntas y respuestas</a:t>
            </a:r>
          </a:p>
          <a:p>
            <a:endParaRPr lang="en-US" dirty="0"/>
          </a:p>
        </p:txBody>
      </p:sp>
    </p:spTree>
    <p:extLst>
      <p:ext uri="{BB962C8B-B14F-4D97-AF65-F5344CB8AC3E}">
        <p14:creationId xmlns:p14="http://schemas.microsoft.com/office/powerpoint/2010/main" val="169160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ONPREM</a:t>
            </a:r>
            <a:br>
              <a:rPr lang="es-ES_tradnl" dirty="0"/>
            </a:br>
            <a:endParaRPr lang="en-US" dirty="0"/>
          </a:p>
        </p:txBody>
      </p:sp>
      <p:sp>
        <p:nvSpPr>
          <p:cNvPr id="3" name="Marcador de texto 2"/>
          <p:cNvSpPr>
            <a:spLocks noGrp="1"/>
          </p:cNvSpPr>
          <p:nvPr>
            <p:ph type="body" sz="quarter" idx="10"/>
          </p:nvPr>
        </p:nvSpPr>
        <p:spPr>
          <a:xfrm>
            <a:off x="471408" y="1571369"/>
            <a:ext cx="11354007" cy="3685111"/>
          </a:xfrm>
        </p:spPr>
        <p:txBody>
          <a:bodyPr/>
          <a:lstStyle/>
          <a:p>
            <a:pPr marL="0" indent="0">
              <a:buNone/>
            </a:pPr>
            <a:r>
              <a:rPr lang="es-ES_tradnl" dirty="0"/>
              <a:t>Office Communications Server 2007 R2 a Skype For Business 2019</a:t>
            </a:r>
          </a:p>
          <a:p>
            <a:pPr>
              <a:buFontTx/>
              <a:buChar char="-"/>
            </a:pPr>
            <a:r>
              <a:rPr lang="es-ES_tradnl" dirty="0">
                <a:solidFill>
                  <a:srgbClr val="FF0000"/>
                </a:solidFill>
              </a:rPr>
              <a:t>OCS 2007 R2, está fuera de soporte</a:t>
            </a:r>
          </a:p>
          <a:p>
            <a:pPr>
              <a:buFontTx/>
              <a:buChar char="-"/>
            </a:pPr>
            <a:r>
              <a:rPr lang="es-ES_tradnl" dirty="0"/>
              <a:t>Para migrarlo hay que pasar por Lync 2013 y luego a Skype4B 2019</a:t>
            </a:r>
          </a:p>
          <a:p>
            <a:pPr>
              <a:buFontTx/>
              <a:buChar char="-"/>
            </a:pPr>
            <a:r>
              <a:rPr lang="es-ES_tradnl" dirty="0"/>
              <a:t>Skype for Business 2019 tiene dos versiones, Estándar y Enterprise.</a:t>
            </a:r>
          </a:p>
          <a:p>
            <a:pPr>
              <a:buFontTx/>
              <a:buChar char="-"/>
            </a:pPr>
            <a:r>
              <a:rPr lang="es-ES_tradnl" dirty="0"/>
              <a:t>Skype for Business 2019 solo soporta SQL Always ON, deja de soportar Clustering y Mirroring.</a:t>
            </a:r>
          </a:p>
          <a:p>
            <a:pPr>
              <a:buFontTx/>
              <a:buChar char="-"/>
            </a:pPr>
            <a:r>
              <a:rPr lang="es-ES_tradnl" dirty="0"/>
              <a:t>Windows Server 2016 es soportado para Skype for Business 2019</a:t>
            </a:r>
          </a:p>
          <a:p>
            <a:pPr>
              <a:buFontTx/>
              <a:buChar char="-"/>
            </a:pPr>
            <a:r>
              <a:rPr lang="es-ES_tradnl" dirty="0"/>
              <a:t>SQL Server 2017 es soportado para Skype4B 2013 y Skype4B 2019</a:t>
            </a:r>
          </a:p>
        </p:txBody>
      </p:sp>
    </p:spTree>
    <p:extLst>
      <p:ext uri="{BB962C8B-B14F-4D97-AF65-F5344CB8AC3E}">
        <p14:creationId xmlns:p14="http://schemas.microsoft.com/office/powerpoint/2010/main" val="289612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ONPREM</a:t>
            </a:r>
            <a:br>
              <a:rPr lang="es-ES_tradnl" dirty="0"/>
            </a:br>
            <a:endParaRPr lang="en-US" dirty="0"/>
          </a:p>
        </p:txBody>
      </p:sp>
      <p:pic>
        <p:nvPicPr>
          <p:cNvPr id="4" name="Imagen 3">
            <a:extLst>
              <a:ext uri="{FF2B5EF4-FFF2-40B4-BE49-F238E27FC236}">
                <a16:creationId xmlns:a16="http://schemas.microsoft.com/office/drawing/2014/main" id="{80784F17-4996-4E4B-ADA9-1AB2E7A2719B}"/>
              </a:ext>
            </a:extLst>
          </p:cNvPr>
          <p:cNvPicPr>
            <a:picLocks noChangeAspect="1"/>
          </p:cNvPicPr>
          <p:nvPr/>
        </p:nvPicPr>
        <p:blipFill>
          <a:blip r:embed="rId3"/>
          <a:stretch>
            <a:fillRect/>
          </a:stretch>
        </p:blipFill>
        <p:spPr>
          <a:xfrm>
            <a:off x="2408023" y="1291968"/>
            <a:ext cx="1790700" cy="1320800"/>
          </a:xfrm>
          <a:prstGeom prst="rect">
            <a:avLst/>
          </a:prstGeom>
        </p:spPr>
      </p:pic>
      <p:cxnSp>
        <p:nvCxnSpPr>
          <p:cNvPr id="8" name="Conector recto 7">
            <a:extLst>
              <a:ext uri="{FF2B5EF4-FFF2-40B4-BE49-F238E27FC236}">
                <a16:creationId xmlns:a16="http://schemas.microsoft.com/office/drawing/2014/main" id="{49941AA2-B989-8440-BCC2-3B75F9D076DE}"/>
              </a:ext>
            </a:extLst>
          </p:cNvPr>
          <p:cNvCxnSpPr>
            <a:cxnSpLocks/>
            <a:stCxn id="4" idx="3"/>
          </p:cNvCxnSpPr>
          <p:nvPr/>
        </p:nvCxnSpPr>
        <p:spPr>
          <a:xfrm>
            <a:off x="4198723" y="1952368"/>
            <a:ext cx="25727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7A753DFE-F377-D24A-A65D-7F6E82332FCA}"/>
              </a:ext>
            </a:extLst>
          </p:cNvPr>
          <p:cNvPicPr>
            <a:picLocks noChangeAspect="1"/>
          </p:cNvPicPr>
          <p:nvPr/>
        </p:nvPicPr>
        <p:blipFill>
          <a:blip r:embed="rId4"/>
          <a:stretch>
            <a:fillRect/>
          </a:stretch>
        </p:blipFill>
        <p:spPr>
          <a:xfrm>
            <a:off x="7105479" y="1488303"/>
            <a:ext cx="2108200" cy="1143000"/>
          </a:xfrm>
          <a:prstGeom prst="rect">
            <a:avLst/>
          </a:prstGeom>
        </p:spPr>
      </p:pic>
      <p:pic>
        <p:nvPicPr>
          <p:cNvPr id="12" name="Imagen 11">
            <a:extLst>
              <a:ext uri="{FF2B5EF4-FFF2-40B4-BE49-F238E27FC236}">
                <a16:creationId xmlns:a16="http://schemas.microsoft.com/office/drawing/2014/main" id="{F6176F12-E048-3641-BAB1-668933605AEE}"/>
              </a:ext>
            </a:extLst>
          </p:cNvPr>
          <p:cNvPicPr>
            <a:picLocks noChangeAspect="1"/>
          </p:cNvPicPr>
          <p:nvPr/>
        </p:nvPicPr>
        <p:blipFill>
          <a:blip r:embed="rId5"/>
          <a:stretch>
            <a:fillRect/>
          </a:stretch>
        </p:blipFill>
        <p:spPr>
          <a:xfrm>
            <a:off x="3303373" y="2928237"/>
            <a:ext cx="5435600" cy="2908300"/>
          </a:xfrm>
          <a:prstGeom prst="rect">
            <a:avLst/>
          </a:prstGeom>
        </p:spPr>
      </p:pic>
    </p:spTree>
    <p:extLst>
      <p:ext uri="{BB962C8B-B14F-4D97-AF65-F5344CB8AC3E}">
        <p14:creationId xmlns:p14="http://schemas.microsoft.com/office/powerpoint/2010/main" val="3009199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CLOUD</a:t>
            </a:r>
            <a:br>
              <a:rPr lang="es-ES_tradnl" dirty="0"/>
            </a:br>
            <a:endParaRPr lang="en-US" dirty="0"/>
          </a:p>
        </p:txBody>
      </p:sp>
      <p:pic>
        <p:nvPicPr>
          <p:cNvPr id="4" name="Imagen 3">
            <a:hlinkClick r:id="rId3"/>
            <a:extLst>
              <a:ext uri="{FF2B5EF4-FFF2-40B4-BE49-F238E27FC236}">
                <a16:creationId xmlns:a16="http://schemas.microsoft.com/office/drawing/2014/main" id="{0B9909B2-B3F7-444A-8811-92C0F2453246}"/>
              </a:ext>
            </a:extLst>
          </p:cNvPr>
          <p:cNvPicPr>
            <a:picLocks noChangeAspect="1"/>
          </p:cNvPicPr>
          <p:nvPr/>
        </p:nvPicPr>
        <p:blipFill>
          <a:blip r:embed="rId4"/>
          <a:stretch>
            <a:fillRect/>
          </a:stretch>
        </p:blipFill>
        <p:spPr>
          <a:xfrm>
            <a:off x="2691146" y="1569314"/>
            <a:ext cx="6635128" cy="1474058"/>
          </a:xfrm>
          <a:prstGeom prst="rect">
            <a:avLst/>
          </a:prstGeom>
        </p:spPr>
      </p:pic>
      <p:pic>
        <p:nvPicPr>
          <p:cNvPr id="5" name="Imagen 4">
            <a:extLst>
              <a:ext uri="{FF2B5EF4-FFF2-40B4-BE49-F238E27FC236}">
                <a16:creationId xmlns:a16="http://schemas.microsoft.com/office/drawing/2014/main" id="{CE0C190C-A752-E848-B10D-9CCA78FA8F35}"/>
              </a:ext>
            </a:extLst>
          </p:cNvPr>
          <p:cNvPicPr>
            <a:picLocks noChangeAspect="1"/>
          </p:cNvPicPr>
          <p:nvPr/>
        </p:nvPicPr>
        <p:blipFill>
          <a:blip r:embed="rId5"/>
          <a:stretch>
            <a:fillRect/>
          </a:stretch>
        </p:blipFill>
        <p:spPr>
          <a:xfrm>
            <a:off x="3880025" y="3803996"/>
            <a:ext cx="3361038" cy="1286990"/>
          </a:xfrm>
          <a:prstGeom prst="rect">
            <a:avLst/>
          </a:prstGeom>
        </p:spPr>
      </p:pic>
    </p:spTree>
    <p:extLst>
      <p:ext uri="{BB962C8B-B14F-4D97-AF65-F5344CB8AC3E}">
        <p14:creationId xmlns:p14="http://schemas.microsoft.com/office/powerpoint/2010/main" val="267803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Escenarios de migración CLOUD</a:t>
            </a:r>
            <a:br>
              <a:rPr lang="es-ES_tradnl" dirty="0"/>
            </a:br>
            <a:endParaRPr lang="en-US" dirty="0"/>
          </a:p>
        </p:txBody>
      </p:sp>
      <p:pic>
        <p:nvPicPr>
          <p:cNvPr id="5" name="Imagen 4">
            <a:extLst>
              <a:ext uri="{FF2B5EF4-FFF2-40B4-BE49-F238E27FC236}">
                <a16:creationId xmlns:a16="http://schemas.microsoft.com/office/drawing/2014/main" id="{CE0C190C-A752-E848-B10D-9CCA78FA8F35}"/>
              </a:ext>
            </a:extLst>
          </p:cNvPr>
          <p:cNvPicPr>
            <a:picLocks noChangeAspect="1"/>
          </p:cNvPicPr>
          <p:nvPr/>
        </p:nvPicPr>
        <p:blipFill>
          <a:blip r:embed="rId3"/>
          <a:stretch>
            <a:fillRect/>
          </a:stretch>
        </p:blipFill>
        <p:spPr>
          <a:xfrm>
            <a:off x="3892381" y="3705146"/>
            <a:ext cx="3361038" cy="1286990"/>
          </a:xfrm>
          <a:prstGeom prst="rect">
            <a:avLst/>
          </a:prstGeom>
        </p:spPr>
      </p:pic>
      <p:pic>
        <p:nvPicPr>
          <p:cNvPr id="3" name="Imagen 2">
            <a:hlinkClick r:id="rId4"/>
            <a:extLst>
              <a:ext uri="{FF2B5EF4-FFF2-40B4-BE49-F238E27FC236}">
                <a16:creationId xmlns:a16="http://schemas.microsoft.com/office/drawing/2014/main" id="{A7D240ED-455B-5343-9C34-904CF0BFF87A}"/>
              </a:ext>
            </a:extLst>
          </p:cNvPr>
          <p:cNvPicPr>
            <a:picLocks noChangeAspect="1"/>
          </p:cNvPicPr>
          <p:nvPr/>
        </p:nvPicPr>
        <p:blipFill>
          <a:blip r:embed="rId5"/>
          <a:stretch>
            <a:fillRect/>
          </a:stretch>
        </p:blipFill>
        <p:spPr>
          <a:xfrm>
            <a:off x="2866770" y="1458096"/>
            <a:ext cx="5565517" cy="1439047"/>
          </a:xfrm>
          <a:prstGeom prst="rect">
            <a:avLst/>
          </a:prstGeom>
        </p:spPr>
      </p:pic>
    </p:spTree>
    <p:extLst>
      <p:ext uri="{BB962C8B-B14F-4D97-AF65-F5344CB8AC3E}">
        <p14:creationId xmlns:p14="http://schemas.microsoft.com/office/powerpoint/2010/main" val="3707852690"/>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2708</Words>
  <Application>Microsoft Macintosh PowerPoint</Application>
  <PresentationFormat>Panorámica</PresentationFormat>
  <Paragraphs>132</Paragraphs>
  <Slides>19</Slides>
  <Notes>18</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Calibri</vt:lpstr>
      <vt:lpstr>Consolas</vt:lpstr>
      <vt:lpstr>Segoe Pro Light</vt:lpstr>
      <vt:lpstr>Segoe UI</vt:lpstr>
      <vt:lpstr>Segoe UI Light</vt:lpstr>
      <vt:lpstr>Wingdings</vt:lpstr>
      <vt:lpstr>5-30055_SharePoint Template 2012 - 16x9 - White Background</vt:lpstr>
      <vt:lpstr>Presentación de PowerPoint</vt:lpstr>
      <vt:lpstr>Presentación de PowerPoint</vt:lpstr>
      <vt:lpstr>Presentación de PowerPoint</vt:lpstr>
      <vt:lpstr>Microsoft  Teams</vt:lpstr>
      <vt:lpstr>Agenda</vt:lpstr>
      <vt:lpstr>Escenarios de migración ONPREM </vt:lpstr>
      <vt:lpstr>Escenarios de migración ONPREM </vt:lpstr>
      <vt:lpstr>Escenarios de migración CLOUD </vt:lpstr>
      <vt:lpstr>Escenarios de migración CLOUD </vt:lpstr>
      <vt:lpstr>Escenarios de migración CLOUD </vt:lpstr>
      <vt:lpstr>Escenarios de migración CLOUD </vt:lpstr>
      <vt:lpstr>CLOUD ROADMAP </vt:lpstr>
      <vt:lpstr>Presentación de PowerPoint</vt:lpstr>
      <vt:lpstr>THANKS </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2018-06-09T19:22:42Z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